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jpg" ContentType="image/jpeg"/>
  <Default Extension="xml" ContentType="application/xml"/>
  <Default Extension="jpeg" ContentType="image/jpeg"/>
  <Default Extension="png" ContentType="image/png"/>
  <Default Extension="tiff" ContentType="image/tiff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0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1.xml" ContentType="application/vnd.openxmlformats-officedocument.theme+xml"/>
  <Override PartName="/ppt/slideLayouts/slideLayout65.xml" ContentType="application/vnd.openxmlformats-officedocument.presentationml.slideLayout+xml"/>
  <Override PartName="/ppt/theme/theme12.xml" ContentType="application/vnd.openxmlformats-officedocument.theme+xml"/>
  <Override PartName="/ppt/slideLayouts/slideLayout66.xml" ContentType="application/vnd.openxmlformats-officedocument.presentationml.slideLayout+xml"/>
  <Override PartName="/ppt/theme/theme13.xml" ContentType="application/vnd.openxmlformats-officedocument.theme+xml"/>
  <Override PartName="/ppt/slideLayouts/slideLayout67.xml" ContentType="application/vnd.openxmlformats-officedocument.presentationml.slideLayout+xml"/>
  <Override PartName="/ppt/theme/theme1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7" r:id="rId2"/>
    <p:sldMasterId id="2147483679" r:id="rId3"/>
    <p:sldMasterId id="2147483681" r:id="rId4"/>
    <p:sldMasterId id="2147483683" r:id="rId5"/>
    <p:sldMasterId id="2147483689" r:id="rId6"/>
    <p:sldMasterId id="2147483706" r:id="rId7"/>
    <p:sldMasterId id="2147483708" r:id="rId8"/>
    <p:sldMasterId id="2147483710" r:id="rId9"/>
    <p:sldMasterId id="2147483712" r:id="rId10"/>
    <p:sldMasterId id="2147483718" r:id="rId11"/>
    <p:sldMasterId id="2147483735" r:id="rId12"/>
    <p:sldMasterId id="2147483737" r:id="rId13"/>
    <p:sldMasterId id="2147483739" r:id="rId14"/>
    <p:sldMasterId id="2147483741" r:id="rId15"/>
  </p:sldMasterIdLst>
  <p:notesMasterIdLst>
    <p:notesMasterId r:id="rId44"/>
  </p:notesMasterIdLst>
  <p:sldIdLst>
    <p:sldId id="293" r:id="rId16"/>
    <p:sldId id="288" r:id="rId17"/>
    <p:sldId id="283" r:id="rId18"/>
    <p:sldId id="287" r:id="rId19"/>
    <p:sldId id="260" r:id="rId20"/>
    <p:sldId id="264" r:id="rId21"/>
    <p:sldId id="284" r:id="rId22"/>
    <p:sldId id="257" r:id="rId23"/>
    <p:sldId id="289" r:id="rId24"/>
    <p:sldId id="286" r:id="rId25"/>
    <p:sldId id="281" r:id="rId26"/>
    <p:sldId id="259" r:id="rId27"/>
    <p:sldId id="290" r:id="rId28"/>
    <p:sldId id="269" r:id="rId29"/>
    <p:sldId id="270" r:id="rId30"/>
    <p:sldId id="271" r:id="rId31"/>
    <p:sldId id="272" r:id="rId32"/>
    <p:sldId id="273" r:id="rId33"/>
    <p:sldId id="291" r:id="rId34"/>
    <p:sldId id="275" r:id="rId35"/>
    <p:sldId id="276" r:id="rId36"/>
    <p:sldId id="277" r:id="rId37"/>
    <p:sldId id="265" r:id="rId38"/>
    <p:sldId id="263" r:id="rId39"/>
    <p:sldId id="261" r:id="rId40"/>
    <p:sldId id="262" r:id="rId41"/>
    <p:sldId id="266" r:id="rId42"/>
    <p:sldId id="282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6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43" Type="http://schemas.openxmlformats.org/officeDocument/2006/relationships/slide" Target="slides/slide28.xml"/><Relationship Id="rId25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17" Type="http://schemas.openxmlformats.org/officeDocument/2006/relationships/slide" Target="slides/slide2.xml"/><Relationship Id="rId9" Type="http://schemas.openxmlformats.org/officeDocument/2006/relationships/slideMaster" Target="slideMasters/slideMaster9.xml"/><Relationship Id="rId18" Type="http://schemas.openxmlformats.org/officeDocument/2006/relationships/slide" Target="slides/slide3.xml"/><Relationship Id="rId27" Type="http://schemas.openxmlformats.org/officeDocument/2006/relationships/slide" Target="slides/slide12.xml"/><Relationship Id="rId14" Type="http://schemas.openxmlformats.org/officeDocument/2006/relationships/slideMaster" Target="slideMasters/slideMaster14.xml"/><Relationship Id="rId4" Type="http://schemas.openxmlformats.org/officeDocument/2006/relationships/slideMaster" Target="slideMasters/slideMaster4.xml"/><Relationship Id="rId28" Type="http://schemas.openxmlformats.org/officeDocument/2006/relationships/slide" Target="slides/slide13.xml"/><Relationship Id="rId45" Type="http://schemas.openxmlformats.org/officeDocument/2006/relationships/printerSettings" Target="printerSettings/printerSettings1.bin"/><Relationship Id="rId42" Type="http://schemas.openxmlformats.org/officeDocument/2006/relationships/slide" Target="slides/slide27.xml"/><Relationship Id="rId6" Type="http://schemas.openxmlformats.org/officeDocument/2006/relationships/slideMaster" Target="slideMasters/slideMaster6.xml"/><Relationship Id="rId49" Type="http://schemas.openxmlformats.org/officeDocument/2006/relationships/tableStyles" Target="tableStyles.xml"/><Relationship Id="rId44" Type="http://schemas.openxmlformats.org/officeDocument/2006/relationships/notesMaster" Target="notesMasters/notesMaster1.xml"/><Relationship Id="rId19" Type="http://schemas.openxmlformats.org/officeDocument/2006/relationships/slide" Target="slides/slide4.xml"/><Relationship Id="rId38" Type="http://schemas.openxmlformats.org/officeDocument/2006/relationships/slide" Target="slides/slide23.xml"/><Relationship Id="rId20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46" Type="http://schemas.openxmlformats.org/officeDocument/2006/relationships/presProps" Target="presProps.xml"/><Relationship Id="rId35" Type="http://schemas.openxmlformats.org/officeDocument/2006/relationships/slide" Target="slides/slide20.xml"/><Relationship Id="rId31" Type="http://schemas.openxmlformats.org/officeDocument/2006/relationships/slide" Target="slides/slide16.xml"/><Relationship Id="rId34" Type="http://schemas.openxmlformats.org/officeDocument/2006/relationships/slide" Target="slides/slide19.xml"/><Relationship Id="rId40" Type="http://schemas.openxmlformats.org/officeDocument/2006/relationships/slide" Target="slides/slide25.xml"/><Relationship Id="rId36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9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12" Type="http://schemas.openxmlformats.org/officeDocument/2006/relationships/slideMaster" Target="slideMasters/slideMaster12.xml"/><Relationship Id="rId3" Type="http://schemas.openxmlformats.org/officeDocument/2006/relationships/slideMaster" Target="slideMasters/slideMaster3.xml"/><Relationship Id="rId23" Type="http://schemas.openxmlformats.org/officeDocument/2006/relationships/slide" Target="slides/slide8.xml"/><Relationship Id="rId26" Type="http://schemas.openxmlformats.org/officeDocument/2006/relationships/slide" Target="slides/slide11.xml"/><Relationship Id="rId30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9" Type="http://schemas.openxmlformats.org/officeDocument/2006/relationships/slide" Target="slides/slide14.xml"/><Relationship Id="rId16" Type="http://schemas.openxmlformats.org/officeDocument/2006/relationships/slide" Target="slides/slide1.xml"/><Relationship Id="rId33" Type="http://schemas.openxmlformats.org/officeDocument/2006/relationships/slide" Target="slides/slide18.xml"/><Relationship Id="rId41" Type="http://schemas.openxmlformats.org/officeDocument/2006/relationships/slide" Target="slides/slide26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2" Type="http://schemas.openxmlformats.org/officeDocument/2006/relationships/slide" Target="slides/slide7.xml"/><Relationship Id="rId21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Difficult to see the picture</a:t>
            </a:r>
            <a:r>
              <a:rPr lang="en-US" baseline="0" dirty="0" smtClean="0"/>
              <a:t> in the lower half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will be very hard to read!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Color coding is a bit misleading. D</a:t>
            </a:r>
            <a:r>
              <a:rPr lang="en-US" baseline="0" dirty="0" smtClean="0"/>
              <a:t>oes purple (right sight, lower level) </a:t>
            </a:r>
            <a:r>
              <a:rPr lang="en-US" dirty="0" smtClean="0"/>
              <a:t> represent</a:t>
            </a:r>
            <a:r>
              <a:rPr lang="en-US" baseline="0" dirty="0" smtClean="0"/>
              <a:t> analysis? If so, be sure to say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point 4 an impact? Is it not a challenge? I don’t know how we can claim point 5?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slide.</a:t>
            </a:r>
            <a:r>
              <a:rPr lang="en-US" baseline="0" dirty="0" smtClean="0"/>
              <a:t> Modified title a bit..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Fixed the diagram.. Please</a:t>
            </a:r>
            <a:r>
              <a:rPr lang="en-US" baseline="0" dirty="0" smtClean="0"/>
              <a:t> </a:t>
            </a:r>
            <a:r>
              <a:rPr lang="en-US" dirty="0" smtClean="0"/>
              <a:t>remove next slide if you are OK</a:t>
            </a:r>
            <a:r>
              <a:rPr lang="en-US" baseline="0" dirty="0" smtClean="0"/>
              <a:t> with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</a:t>
            </a:r>
            <a:r>
              <a:rPr lang="en-US" smtClean="0"/>
              <a:t>to use 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1496703"/>
            <a:ext cx="8923005" cy="1537850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3200" dirty="0" smtClean="0">
                <a:latin typeface="Arial Black"/>
                <a:cs typeface="Arial Black"/>
              </a:rPr>
              <a:t>DARE-NGS: Towards Extensible and Scalable NGS Analytics on the TeraGrid/XD</a:t>
            </a:r>
            <a:endParaRPr lang="en-US" sz="32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14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6" Type="http://schemas.openxmlformats.org/officeDocument/2006/relationships/slideLayout" Target="../slideLayouts/slideLayout16.xml"/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18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6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6" Type="http://schemas.openxmlformats.org/officeDocument/2006/relationships/theme" Target="../theme/theme11.xml"/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65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6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67.xml"/></Relationships>
</file>

<file path=ppt/slideMasters/_rels/slideMaster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6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6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1.xml"/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42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47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eg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Relationship Id="rId5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Joohyun Kim, </a:t>
            </a:r>
            <a:r>
              <a:rPr lang="en-US" dirty="0" err="1"/>
              <a:t>Sharath</a:t>
            </a:r>
            <a:r>
              <a:rPr lang="en-US" dirty="0"/>
              <a:t> </a:t>
            </a:r>
            <a:r>
              <a:rPr lang="en-US" dirty="0" err="1"/>
              <a:t>Maddineni</a:t>
            </a:r>
            <a:r>
              <a:rPr lang="en-US" dirty="0"/>
              <a:t>, </a:t>
            </a:r>
            <a:r>
              <a:rPr lang="en-US" dirty="0" err="1"/>
              <a:t>Shantenu</a:t>
            </a:r>
            <a:r>
              <a:rPr lang="en-US" dirty="0"/>
              <a:t> </a:t>
            </a:r>
            <a:r>
              <a:rPr lang="en-US" dirty="0" err="1"/>
              <a:t>Jha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Center for Computation and Technology (CCT)</a:t>
            </a:r>
            <a:br>
              <a:rPr lang="en-US" b="1" dirty="0"/>
            </a:br>
            <a:r>
              <a:rPr lang="en-US" b="1" dirty="0"/>
              <a:t>Louisiana State University</a:t>
            </a:r>
            <a:br>
              <a:rPr lang="en-US" b="1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5510" y="6282902"/>
            <a:ext cx="472733" cy="463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023" y="6271762"/>
            <a:ext cx="463656" cy="46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71" y="6306665"/>
            <a:ext cx="1079685" cy="421752"/>
          </a:xfrm>
          <a:prstGeom prst="rect">
            <a:avLst/>
          </a:prstGeom>
        </p:spPr>
      </p:pic>
      <p:pic>
        <p:nvPicPr>
          <p:cNvPr id="6" name="Picture 5" descr="cc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44" y="156633"/>
            <a:ext cx="1841270" cy="1193651"/>
          </a:xfrm>
          <a:prstGeom prst="rect">
            <a:avLst/>
          </a:prstGeom>
        </p:spPr>
      </p:pic>
      <p:pic>
        <p:nvPicPr>
          <p:cNvPr id="7" name="Picture 6" descr="ProcessHorizont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6" y="176904"/>
            <a:ext cx="2712855" cy="117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08670"/>
              </p:ext>
            </p:extLst>
          </p:nvPr>
        </p:nvGraphicFramePr>
        <p:xfrm>
          <a:off x="194458" y="2403156"/>
          <a:ext cx="5042843" cy="240362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856931"/>
                <a:gridCol w="938223"/>
                <a:gridCol w="770682"/>
                <a:gridCol w="725498"/>
                <a:gridCol w="725498"/>
                <a:gridCol w="1026011"/>
              </a:tblGrid>
              <a:tr h="97106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Compute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tasks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Task Concurrency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Workstation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≈18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DARE-NGS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6.5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3.4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1.95</a:t>
                      </a:r>
                      <a:r>
                        <a:rPr lang="en-US" sz="1400" baseline="0" dirty="0" smtClean="0"/>
                        <a:t> h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291761" y="1875799"/>
            <a:ext cx="27705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Scale-out Performance 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57611"/>
              </p:ext>
            </p:extLst>
          </p:nvPr>
        </p:nvGraphicFramePr>
        <p:xfrm>
          <a:off x="5512260" y="2403156"/>
          <a:ext cx="3631740" cy="161787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Case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HPC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2.66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2.11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4458" y="5222094"/>
            <a:ext cx="3666111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(NOTE)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NGS reads (12 G) alignment with BFAST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Human genome (HG18) as a reference genome</a:t>
            </a:r>
            <a:endParaRPr lang="en-US" dirty="0"/>
          </a:p>
        </p:txBody>
      </p:sp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28175" y="4261522"/>
            <a:ext cx="11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 : Solution or Another Complexity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457200" y="1947333"/>
            <a:ext cx="8122888" cy="5092768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resources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</a:t>
            </a: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Scale-Out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concurrently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Infrastructure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err="1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000" i="1" dirty="0">
                <a:latin typeface="Arial" charset="0"/>
                <a:ea typeface="ヒラギノ角ゴ ProN W3" charset="0"/>
                <a:cs typeface="ヒラギノ角ゴ ProN W3" charset="0"/>
              </a:rPr>
              <a:t>easily</a:t>
            </a:r>
            <a:r>
              <a:rPr lang="en-US" sz="2000" i="1" dirty="0" smtClean="0">
                <a:latin typeface="Arial" charset="0"/>
                <a:ea typeface="ヒラギノ角ゴ ProN W3" charset="0"/>
                <a:cs typeface="ヒラギノ角ゴ ProN W3" charset="0"/>
              </a:rPr>
              <a:t>…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mp:transition xmlns:mp="http://schemas.microsoft.com/office/mac/powerpoint/2008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DARE Framework: Built upon SAGA-based Pilot-Job (</a:t>
            </a:r>
            <a:r>
              <a:rPr lang="en-US" dirty="0" err="1" smtClean="0"/>
              <a:t>BigJob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 descr="DAREOutl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26" y="2021222"/>
            <a:ext cx="5847074" cy="483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0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Built upon SAGA-</a:t>
            </a:r>
            <a:r>
              <a:rPr lang="en-US" dirty="0" err="1" smtClean="0"/>
              <a:t>BigJob</a:t>
            </a:r>
            <a:endParaRPr lang="en-US" dirty="0"/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97" y="1939562"/>
            <a:ext cx="5787870" cy="478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0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</a:t>
            </a:r>
            <a:r>
              <a:rPr lang="en-US" dirty="0" smtClean="0"/>
              <a:t>Framework: SAGA-based Solution</a:t>
            </a:r>
            <a:endParaRPr lang="en-US"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757947" y="2607732"/>
            <a:ext cx="7966954" cy="3955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 exists a lack of programmatic approaches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building blocks upon which to 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1917" y="2084512"/>
            <a:ext cx="334888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in a Nutshell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0586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SAGA-based Solution</a:t>
            </a:r>
            <a:endParaRPr lang="en-US" dirty="0"/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96" b="1896"/>
          <a:stretch>
            <a:fillRect/>
          </a:stretch>
        </p:blipFill>
        <p:spPr>
          <a:xfrm>
            <a:off x="1017535" y="2559717"/>
            <a:ext cx="6805666" cy="3706612"/>
          </a:xfrm>
        </p:spPr>
      </p:pic>
      <p:sp>
        <p:nvSpPr>
          <p:cNvPr id="5" name="TextBox 4"/>
          <p:cNvSpPr txBox="1"/>
          <p:nvPr/>
        </p:nvSpPr>
        <p:spPr>
          <a:xfrm>
            <a:off x="578653" y="1919239"/>
            <a:ext cx="348534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8204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SAGA-based Solution</a:t>
            </a:r>
            <a:endParaRPr lang="en-US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57200" y="2533927"/>
            <a:ext cx="8267701" cy="3968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Horizontal </a:t>
            </a:r>
            <a:r>
              <a:rPr lang="en-US" sz="2400" dirty="0"/>
              <a:t>Extensibility – API </a:t>
            </a:r>
            <a:r>
              <a:rPr lang="en-US" sz="2400" dirty="0" smtClean="0"/>
              <a:t>Package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</a:t>
            </a: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ile 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management, job management, remote procedure calls, replica management, data </a:t>
            </a: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streaming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Steering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information services, checkpoint…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Vertical </a:t>
            </a:r>
            <a:r>
              <a:rPr lang="en-US" sz="2400" dirty="0"/>
              <a:t>Extensibility – Middleware </a:t>
            </a:r>
            <a:r>
              <a:rPr lang="en-US" sz="2400" dirty="0" smtClean="0"/>
              <a:t>Bindings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Different </a:t>
            </a:r>
            <a:r>
              <a:rPr lang="en-US" sz="1900" dirty="0">
                <a:solidFill>
                  <a:srgbClr val="558ED5"/>
                </a:solidFill>
              </a:rPr>
              <a:t>adaptors for different </a:t>
            </a:r>
            <a:r>
              <a:rPr lang="en-US" sz="1900" dirty="0" smtClean="0">
                <a:solidFill>
                  <a:srgbClr val="558ED5"/>
                </a:solidFill>
              </a:rPr>
              <a:t>middleware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Set </a:t>
            </a:r>
            <a:r>
              <a:rPr lang="en-US" sz="1900" dirty="0">
                <a:solidFill>
                  <a:srgbClr val="558ED5"/>
                </a:solidFill>
              </a:rPr>
              <a:t>of ‘local’ adaptors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/>
              <a:t>Extensibility for Optimization and </a:t>
            </a:r>
            <a:r>
              <a:rPr lang="en-US" sz="2400" dirty="0" smtClean="0"/>
              <a:t>Features</a:t>
            </a:r>
          </a:p>
          <a:p>
            <a:pPr marL="800100" lvl="2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dirty="0">
                <a:solidFill>
                  <a:srgbClr val="558ED5"/>
                </a:solidFill>
              </a:rPr>
              <a:t>Bulk optimization, modular </a:t>
            </a:r>
            <a:r>
              <a:rPr lang="en-US" dirty="0" smtClean="0">
                <a:solidFill>
                  <a:srgbClr val="558ED5"/>
                </a:solidFill>
              </a:rPr>
              <a:t>design</a:t>
            </a: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tabLst/>
              <a:defRPr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80048"/>
            <a:ext cx="33498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Extensibility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4756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SAGA-based Solution</a:t>
            </a:r>
          </a:p>
        </p:txBody>
      </p:sp>
      <p:sp>
        <p:nvSpPr>
          <p:cNvPr id="274435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2438400"/>
            <a:ext cx="8374063" cy="3875088"/>
          </a:xfrm>
        </p:spPr>
        <p:txBody>
          <a:bodyPr>
            <a:normAutofit fontScale="25000" lnSpcReduction="20000"/>
          </a:bodyPr>
          <a:lstStyle/>
          <a:p>
            <a:pPr lvl="1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7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Adaptors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7200" b="1" dirty="0" smtClean="0"/>
              <a:t>BES, UNICORE, Globus GRAM2, </a:t>
            </a:r>
            <a:r>
              <a:rPr lang="en-US" sz="7200" b="1" dirty="0" err="1" smtClean="0"/>
              <a:t>gLite</a:t>
            </a:r>
            <a:endParaRPr lang="en-US" sz="7200" b="1" dirty="0" smtClean="0"/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8000" dirty="0" smtClean="0"/>
              <a:t>Fork </a:t>
            </a:r>
            <a:r>
              <a:rPr lang="en-US" sz="8000" dirty="0"/>
              <a:t>(</a:t>
            </a:r>
            <a:r>
              <a:rPr lang="en-US" sz="8000" dirty="0" err="1"/>
              <a:t>localhost</a:t>
            </a:r>
            <a:r>
              <a:rPr lang="en-US" sz="8000" dirty="0"/>
              <a:t>), SSH, Condor,</a:t>
            </a:r>
            <a:r>
              <a:rPr lang="en-US" sz="8000" dirty="0" smtClean="0"/>
              <a:t> OMII </a:t>
            </a:r>
            <a:r>
              <a:rPr lang="en-US" sz="8000" dirty="0" err="1"/>
              <a:t>GridSAM</a:t>
            </a:r>
            <a:r>
              <a:rPr lang="en-US" sz="8000" dirty="0"/>
              <a:t>,</a:t>
            </a:r>
            <a:r>
              <a:rPr lang="en-US" sz="8000" dirty="0" smtClean="0"/>
              <a:t> Amazon </a:t>
            </a:r>
            <a:r>
              <a:rPr lang="en-US" sz="8000" dirty="0"/>
              <a:t>EC2, Platform </a:t>
            </a:r>
            <a:r>
              <a:rPr lang="en-US" sz="8000" dirty="0" smtClean="0"/>
              <a:t>LSF</a:t>
            </a:r>
            <a:endParaRPr lang="en-US" sz="8000" dirty="0"/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File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smtClean="0"/>
              <a:t>Local </a:t>
            </a:r>
            <a:r>
              <a:rPr lang="en-US" sz="7600" dirty="0"/>
              <a:t>FS, Globus </a:t>
            </a:r>
            <a:r>
              <a:rPr lang="en-US" sz="7600" dirty="0" err="1"/>
              <a:t>GridFTP</a:t>
            </a:r>
            <a:r>
              <a:rPr lang="en-US" sz="7600" dirty="0"/>
              <a:t>, </a:t>
            </a:r>
            <a:r>
              <a:rPr lang="en-US" sz="7600" dirty="0" err="1"/>
              <a:t>Hadoop</a:t>
            </a:r>
            <a:r>
              <a:rPr lang="en-US" sz="7600" dirty="0"/>
              <a:t> Distributed </a:t>
            </a:r>
            <a:r>
              <a:rPr lang="en-US" sz="7600" dirty="0" err="1"/>
              <a:t>Filesystem</a:t>
            </a:r>
            <a:r>
              <a:rPr lang="en-US" sz="7600" dirty="0"/>
              <a:t> (HDFS),</a:t>
            </a:r>
            <a:br>
              <a:rPr lang="en-US" sz="7600" dirty="0"/>
            </a:br>
            <a:r>
              <a:rPr lang="en-US" sz="7600" dirty="0" err="1"/>
              <a:t>CloudStore</a:t>
            </a:r>
            <a:r>
              <a:rPr lang="en-US" sz="7600" dirty="0"/>
              <a:t> KFS, </a:t>
            </a:r>
            <a:r>
              <a:rPr lang="en-US" sz="7600" dirty="0" err="1"/>
              <a:t>OpenCloud</a:t>
            </a:r>
            <a:r>
              <a:rPr lang="en-US" sz="7600" dirty="0"/>
              <a:t> Sector-Sphere</a:t>
            </a:r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Replica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err="1" smtClean="0"/>
              <a:t>PostgreSQL</a:t>
            </a:r>
            <a:r>
              <a:rPr lang="en-US" sz="7600" dirty="0"/>
              <a:t>/SQLite3, Globus RLS</a:t>
            </a:r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Advert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err="1" smtClean="0"/>
              <a:t>PostgreSQL</a:t>
            </a:r>
            <a:r>
              <a:rPr lang="en-US" sz="7600" dirty="0"/>
              <a:t>/SQLite3, </a:t>
            </a:r>
            <a:r>
              <a:rPr lang="en-US" sz="7600" dirty="0" err="1"/>
              <a:t>Hadoop</a:t>
            </a:r>
            <a:r>
              <a:rPr lang="en-US" sz="7600" dirty="0"/>
              <a:t> H-Base, </a:t>
            </a:r>
            <a:r>
              <a:rPr lang="en-US" sz="7600" dirty="0" err="1"/>
              <a:t>Hypertable</a:t>
            </a:r>
            <a:endParaRPr lang="en-US" sz="7600" dirty="0"/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Other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smtClean="0"/>
              <a:t>Default </a:t>
            </a:r>
            <a:r>
              <a:rPr lang="en-US" sz="7600" dirty="0"/>
              <a:t>RPC / Stream / SD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8653" y="1915180"/>
            <a:ext cx="29942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Adaptors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81107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Built upon SAGA-</a:t>
            </a:r>
            <a:r>
              <a:rPr lang="en-US" dirty="0" err="1" smtClean="0"/>
              <a:t>BigJob</a:t>
            </a:r>
            <a:endParaRPr lang="en-US" dirty="0"/>
          </a:p>
        </p:txBody>
      </p:sp>
      <p:pic>
        <p:nvPicPr>
          <p:cNvPr id="4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41" b="5041"/>
          <a:stretch>
            <a:fillRect/>
          </a:stretch>
        </p:blipFill>
        <p:spPr>
          <a:xfrm>
            <a:off x="1017534" y="2578619"/>
            <a:ext cx="7330599" cy="3992510"/>
          </a:xfrm>
        </p:spPr>
      </p:pic>
      <p:sp>
        <p:nvSpPr>
          <p:cNvPr id="5" name="TextBox 4"/>
          <p:cNvSpPr txBox="1"/>
          <p:nvPr/>
        </p:nvSpPr>
        <p:spPr>
          <a:xfrm>
            <a:off x="119530" y="1939126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SAGA (BigJob) : </a:t>
            </a:r>
            <a:r>
              <a:rPr lang="en-US" sz="2400" dirty="0"/>
              <a:t>Abstractions for Dynamic Execution </a:t>
            </a:r>
          </a:p>
        </p:txBody>
      </p:sp>
    </p:spTree>
    <p:extLst>
      <p:ext uri="{BB962C8B-B14F-4D97-AF65-F5344CB8AC3E}">
        <p14:creationId xmlns:p14="http://schemas.microsoft.com/office/powerpoint/2010/main" val="22623902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dirty="0"/>
              <a:t>DARE Framework: Built upon SAGA-BigJob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5" name="Content Placeholder 4" descr="distributed_pilot_job.png"/>
          <p:cNvPicPr>
            <a:picLocks noGrp="1" noChangeAspect="1"/>
          </p:cNvPicPr>
          <p:nvPr>
            <p:ph idx="1"/>
          </p:nvPr>
        </p:nvPicPr>
        <p:blipFill>
          <a:blip r:embed="rId3"/>
          <a:srcRect l="6241" r="6241"/>
          <a:stretch>
            <a:fillRect/>
          </a:stretch>
        </p:blipFill>
        <p:spPr>
          <a:xfrm>
            <a:off x="1356201" y="2467492"/>
            <a:ext cx="6974999" cy="3798837"/>
          </a:xfrm>
        </p:spPr>
      </p:pic>
      <p:sp>
        <p:nvSpPr>
          <p:cNvPr id="3" name="Rectangle 2"/>
          <p:cNvSpPr/>
          <p:nvPr/>
        </p:nvSpPr>
        <p:spPr>
          <a:xfrm>
            <a:off x="287870" y="1969869"/>
            <a:ext cx="812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SAGA (BigJob) : </a:t>
            </a:r>
            <a:r>
              <a:rPr lang="en-US" sz="2400" dirty="0"/>
              <a:t>Infrastructure Independent Pilot-Job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64" y="1892190"/>
            <a:ext cx="6969902" cy="45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Built upon SAGA-</a:t>
            </a:r>
            <a:r>
              <a:rPr lang="en-US" dirty="0" err="1" smtClean="0"/>
              <a:t>BigJob</a:t>
            </a:r>
            <a:endParaRPr lang="en-US" dirty="0"/>
          </a:p>
        </p:txBody>
      </p:sp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4" r="-6494"/>
          <a:stretch>
            <a:fillRect/>
          </a:stretch>
        </p:blipFill>
        <p:spPr>
          <a:xfrm>
            <a:off x="457200" y="2771785"/>
            <a:ext cx="6699625" cy="3875078"/>
          </a:xfrm>
        </p:spPr>
      </p:pic>
      <p:sp>
        <p:nvSpPr>
          <p:cNvPr id="4" name="TextBox 3"/>
          <p:cNvSpPr txBox="1"/>
          <p:nvPr/>
        </p:nvSpPr>
        <p:spPr>
          <a:xfrm>
            <a:off x="324652" y="2002835"/>
            <a:ext cx="833516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(BigJob) :</a:t>
            </a:r>
            <a:r>
              <a:rPr lang="en-US" sz="2400" dirty="0" smtClean="0"/>
              <a:t> </a:t>
            </a:r>
            <a:r>
              <a:rPr lang="en-US" sz="2400" dirty="0"/>
              <a:t>Infrastructure Independent Pilot-</a:t>
            </a:r>
            <a:r>
              <a:rPr lang="en-US" sz="2400" dirty="0" smtClean="0"/>
              <a:t>Job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751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Built upon SAGA-</a:t>
            </a:r>
            <a:r>
              <a:rPr lang="en-US" dirty="0" err="1" smtClean="0"/>
              <a:t>BigJob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7641"/>
            <a:ext cx="8267701" cy="4853986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Pilot-Jobs</a:t>
            </a:r>
            <a:r>
              <a:rPr lang="en-US" sz="3800" dirty="0"/>
              <a:t>: Decouple resource allocation from resource-workload binding</a:t>
            </a:r>
            <a:endParaRPr lang="en-US" dirty="0"/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Pilot-Jobs are/have been typically used for</a:t>
            </a:r>
            <a:r>
              <a:rPr lang="en-US" sz="3800" dirty="0"/>
              <a:t>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Enhancing resource utilization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Lowering wait time for multiple jobs (better predictability)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Facilitate high-throughput simulations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Basis for Application-level Scheduling Resource binding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Two unique aspects  </a:t>
            </a:r>
            <a:r>
              <a:rPr lang="en-US" sz="3800" dirty="0"/>
              <a:t>about the SAGA-based Pilot-Job: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Pilot-Jobs have not been used for Science Driven Objectives: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First demonstration of supporting multi-physics simulations 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Infrastructure Independent</a:t>
            </a:r>
          </a:p>
          <a:p>
            <a:pPr lvl="2">
              <a:lnSpc>
                <a:spcPct val="120000"/>
              </a:lnSpc>
            </a:pPr>
            <a:r>
              <a:rPr lang="en-US" dirty="0" err="1"/>
              <a:t>Falkon</a:t>
            </a:r>
            <a:r>
              <a:rPr lang="en-US" dirty="0"/>
              <a:t>, Condor Glide-in, Ganga-Diane (EGEE/EGI), DIRAC/WMS, PANDA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Frameworks based upon PJs (pull model) for specific PGI/back-end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Do not support MPI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SAGA-based Pilot-Job form the basis</a:t>
            </a:r>
            <a:r>
              <a:rPr lang="en-US" sz="3800" dirty="0"/>
              <a:t>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For autonomic scheduling and resource selection decisions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Advanced run-time frameworks for load-balancing and fault-tolerance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456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DARE Framework: Built upon SAGA-</a:t>
            </a:r>
            <a:r>
              <a:rPr lang="en-US" dirty="0" err="1" smtClean="0"/>
              <a:t>BigJob</a:t>
            </a:r>
            <a:endParaRPr lang="en-US" dirty="0"/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2032000"/>
            <a:ext cx="8458200" cy="452717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4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</a:t>
            </a:r>
            <a:r>
              <a:rPr lang="en-US" dirty="0" smtClean="0"/>
              <a:t>NGS: </a:t>
            </a:r>
            <a:r>
              <a:rPr lang="en-US" dirty="0"/>
              <a:t>Mapping</a:t>
            </a:r>
            <a:r>
              <a:rPr lang="en-US" dirty="0" smtClean="0"/>
              <a:t> to Scalable </a:t>
            </a:r>
            <a:r>
              <a:rPr lang="en-US" dirty="0"/>
              <a:t>Distributed HPC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953620"/>
            <a:ext cx="5012266" cy="327070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spcBef>
                <a:spcPts val="200"/>
              </a:spcBef>
              <a:buFont typeface="Wingdings" charset="2"/>
              <a:buChar char="ü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Relatively larger memory and disk space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Multi-threading support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Low-memory option (index file splitting)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Pipeline (index, match, 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and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step) and extensible (e.g. BFAST-BWA for paired-end, and more)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Task Level concurrency (Data fragmentation of Reads and Chromosomes, different spaced seeds (match step), parallel task runs (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9343" y="2269067"/>
            <a:ext cx="3174471" cy="27618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TextBox 6"/>
          <p:cNvSpPr txBox="1"/>
          <p:nvPr/>
        </p:nvSpPr>
        <p:spPr>
          <a:xfrm>
            <a:off x="1" y="5802538"/>
            <a:ext cx="4507457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Dynamic situation (target species, NGS protocol, multi-core, cluster environment, disk space, main memory, and parallelization) for optimal performance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739343" y="1812874"/>
            <a:ext cx="3052263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Workflow for bfast match step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1758327" y="5217141"/>
            <a:ext cx="1172218" cy="5853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507458" y="5030887"/>
            <a:ext cx="4521412" cy="1724230"/>
            <a:chOff x="-129869" y="1417638"/>
            <a:chExt cx="8436823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648363" y="1658871"/>
              <a:ext cx="2978727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:</a:t>
              </a:r>
            </a:p>
            <a:p>
              <a:pPr algn="ctr"/>
              <a:r>
                <a:rPr lang="en-US" sz="1200" dirty="0" err="1" smtClean="0"/>
                <a:t>BFast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 :</a:t>
              </a:r>
            </a:p>
            <a:p>
              <a:pPr algn="ctr"/>
              <a:r>
                <a:rPr lang="en-US" sz="1200" dirty="0" err="1" smtClean="0"/>
                <a:t>diBayes</a:t>
              </a:r>
              <a:endParaRPr lang="en-US" sz="1200" dirty="0"/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  <a:p>
              <a:pPr algn="ctr"/>
              <a:r>
                <a:rPr lang="en-US" sz="1200" dirty="0" smtClean="0"/>
                <a:t>(</a:t>
              </a:r>
              <a:r>
                <a:rPr lang="en-US" sz="1200" dirty="0" err="1" smtClean="0"/>
                <a:t>xxx.fa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-129869" y="2505364"/>
              <a:ext cx="2773775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  <a:p>
              <a:pPr algn="ctr"/>
              <a:r>
                <a:rPr lang="en-US" sz="1200" dirty="0" smtClean="0"/>
                <a:t>(</a:t>
              </a:r>
              <a:r>
                <a:rPr lang="en-US" sz="1200" dirty="0" err="1" smtClean="0"/>
                <a:t>xxx.csfasta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xxx.qual</a:t>
              </a:r>
              <a:r>
                <a:rPr lang="en-US" sz="1200" dirty="0" smtClean="0"/>
                <a:t>) </a:t>
              </a:r>
            </a:p>
            <a:p>
              <a:pPr algn="ctr"/>
              <a:r>
                <a:rPr lang="en-US" sz="1200" dirty="0" smtClean="0"/>
                <a:t>or (</a:t>
              </a:r>
              <a:r>
                <a:rPr lang="en-US" sz="1200" dirty="0" err="1" smtClean="0"/>
                <a:t>xxx.fastaq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643908" y="1951182"/>
              <a:ext cx="323273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3013361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57629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DARE-NGS: Mapping to Scalable Distributed HPC resources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817641"/>
            <a:ext cx="3763962" cy="49525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FF0000"/>
                </a:solidFill>
              </a:rPr>
              <a:t>Human Genome (HG18) and </a:t>
            </a:r>
            <a:r>
              <a:rPr lang="en-US" sz="1800" dirty="0" err="1" smtClean="0">
                <a:solidFill>
                  <a:srgbClr val="FF0000"/>
                </a:solidFill>
              </a:rPr>
              <a:t>Burkerholderia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Glumae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</a:p>
          <a:p>
            <a:pPr>
              <a:buFont typeface="Wingdings" charset="2"/>
              <a:buChar char="ü"/>
            </a:pPr>
            <a:r>
              <a:rPr lang="en-US" sz="1800" dirty="0" smtClean="0"/>
              <a:t>Prokaryote vs. Eukaryote</a:t>
            </a:r>
          </a:p>
          <a:p>
            <a:pPr>
              <a:buFont typeface="Wingdings" charset="2"/>
              <a:buChar char="ü"/>
            </a:pPr>
            <a:r>
              <a:rPr lang="en-US" sz="1800" dirty="0" smtClean="0"/>
              <a:t>B. </a:t>
            </a:r>
            <a:r>
              <a:rPr lang="en-US" sz="1800" dirty="0" err="1" smtClean="0"/>
              <a:t>Glumae</a:t>
            </a:r>
            <a:r>
              <a:rPr lang="en-US" sz="1800" dirty="0"/>
              <a:t> </a:t>
            </a:r>
            <a:r>
              <a:rPr lang="en-US" sz="1800" dirty="0" smtClean="0"/>
              <a:t>: Small (7 </a:t>
            </a:r>
            <a:r>
              <a:rPr lang="en-US" sz="1800" dirty="0" err="1" smtClean="0"/>
              <a:t>Mbp</a:t>
            </a:r>
            <a:r>
              <a:rPr lang="en-US" sz="1800" dirty="0" smtClean="0"/>
              <a:t>) but multiple genomes (multiple strains or </a:t>
            </a:r>
            <a:r>
              <a:rPr lang="en-US" sz="1800" dirty="0" err="1" smtClean="0"/>
              <a:t>transcriptome</a:t>
            </a:r>
            <a:r>
              <a:rPr lang="en-US" sz="1800" dirty="0" smtClean="0"/>
              <a:t> study, and a potential for a fully extended pipeline for “genome to function”</a:t>
            </a:r>
          </a:p>
          <a:p>
            <a:pPr>
              <a:buFont typeface="Wingdings" charset="2"/>
              <a:buChar char="ü"/>
            </a:pPr>
            <a:r>
              <a:rPr lang="en-US" sz="1800" dirty="0" smtClean="0"/>
              <a:t>Larger genome (3 </a:t>
            </a:r>
            <a:r>
              <a:rPr lang="en-US" sz="1800" dirty="0" err="1" smtClean="0"/>
              <a:t>Gbp</a:t>
            </a:r>
            <a:r>
              <a:rPr lang="en-US" sz="1800" dirty="0" smtClean="0"/>
              <a:t>) with 22 + XX (or XY) chromosomes.  The significance of biomedical research toward diseases with cell development and differentiation</a:t>
            </a:r>
          </a:p>
          <a:p>
            <a:pPr marL="0" indent="0">
              <a:buNone/>
            </a:pPr>
            <a:r>
              <a:rPr lang="en-US" sz="1800" dirty="0" smtClean="0"/>
              <a:t>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356785"/>
              </p:ext>
            </p:extLst>
          </p:nvPr>
        </p:nvGraphicFramePr>
        <p:xfrm>
          <a:off x="3941070" y="1860700"/>
          <a:ext cx="5142800" cy="32142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9997"/>
                <a:gridCol w="1169061"/>
                <a:gridCol w="1194751"/>
                <a:gridCol w="1148991"/>
              </a:tblGrid>
              <a:tr h="73519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</a:t>
                      </a:r>
                      <a:r>
                        <a:rPr lang="en-US" sz="1600" dirty="0" err="1" smtClean="0"/>
                        <a:t>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HG18-Chr21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3Gbp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 </a:t>
                      </a:r>
                      <a:r>
                        <a:rPr lang="en-US" sz="1600" baseline="0" dirty="0" err="1" smtClean="0"/>
                        <a:t>Volumn</a:t>
                      </a:r>
                      <a:r>
                        <a:rPr lang="en-US" sz="1600" baseline="30000" dirty="0" err="1" smtClean="0"/>
                        <a:t>a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Memory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80940" y="5385236"/>
            <a:ext cx="52029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43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</a:t>
            </a:r>
            <a:r>
              <a:rPr lang="en-US" dirty="0" smtClean="0"/>
              <a:t>NGS: </a:t>
            </a:r>
            <a:r>
              <a:rPr lang="en-US" dirty="0"/>
              <a:t>Mapping</a:t>
            </a:r>
            <a:r>
              <a:rPr lang="en-US" dirty="0" smtClean="0"/>
              <a:t> to </a:t>
            </a:r>
            <a:r>
              <a:rPr lang="en-US" dirty="0"/>
              <a:t>Scalable Distributed HPC resources</a:t>
            </a:r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75" y="2335323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821" y="2335323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844" y="2369189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5" y="40115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993822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961584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0125" y="1912435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226" y="4978517"/>
            <a:ext cx="2609618" cy="18267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0125" y="4574832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6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DARE-</a:t>
            </a:r>
            <a:r>
              <a:rPr lang="en-US" dirty="0" smtClean="0"/>
              <a:t>NGS: </a:t>
            </a:r>
            <a:r>
              <a:rPr lang="en-US" dirty="0"/>
              <a:t>Mapping</a:t>
            </a:r>
            <a:r>
              <a:rPr lang="en-US" dirty="0" smtClean="0"/>
              <a:t> to </a:t>
            </a:r>
            <a:r>
              <a:rPr lang="en-US" dirty="0"/>
              <a:t>Scalable Distributed HPC resources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166217"/>
              </p:ext>
            </p:extLst>
          </p:nvPr>
        </p:nvGraphicFramePr>
        <p:xfrm>
          <a:off x="307013" y="937585"/>
          <a:ext cx="5026986" cy="5773018"/>
        </p:xfrm>
        <a:graphic>
          <a:graphicData uri="http://schemas.openxmlformats.org/drawingml/2006/table">
            <a:tbl>
              <a:tblPr/>
              <a:tblGrid>
                <a:gridCol w="1222605"/>
                <a:gridCol w="422709"/>
                <a:gridCol w="422709"/>
                <a:gridCol w="422709"/>
                <a:gridCol w="422709"/>
                <a:gridCol w="422709"/>
                <a:gridCol w="422709"/>
                <a:gridCol w="422709"/>
                <a:gridCol w="422709"/>
                <a:gridCol w="422709"/>
              </a:tblGrid>
              <a:tr h="260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Prepare Read files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28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.csfasta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.qual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nodes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1037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matching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67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threads per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8135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11513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local alignment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67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2087.6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Post Process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67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3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7010" y="132148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anger.tacc.utexas.edu</a:t>
            </a:r>
            <a:r>
              <a:rPr lang="en-US" dirty="0" smtClean="0"/>
              <a:t>/</a:t>
            </a:r>
            <a:r>
              <a:rPr lang="en-US" dirty="0" err="1" smtClean="0"/>
              <a:t>qb.loni.org</a:t>
            </a:r>
            <a:endParaRPr lang="en-US" dirty="0"/>
          </a:p>
        </p:txBody>
      </p:sp>
      <p:pic>
        <p:nvPicPr>
          <p:cNvPr id="5" name="Picture 4" descr="workfl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115" y="1939988"/>
            <a:ext cx="3383783" cy="425036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407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DARE-NGS : Mapping on Scalable Distributed HPC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3921" y="1868397"/>
            <a:ext cx="86798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Strength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Non-invasive runtime environment for life science 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Lightweight, extensible, and full-fledge gateway template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SAGA/BigJob + </a:t>
            </a:r>
            <a:r>
              <a:rPr lang="en-US" sz="1600" dirty="0" smtClean="0">
                <a:latin typeface="Symbol" charset="2"/>
                <a:cs typeface="Symbol" charset="2"/>
              </a:rPr>
              <a:t>a</a:t>
            </a:r>
            <a:r>
              <a:rPr lang="en-US" sz="1600" dirty="0" smtClean="0"/>
              <a:t> (distributed, scale-out, and large scale data management)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3151615"/>
            <a:ext cx="4173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Distributed data management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600" dirty="0" smtClean="0"/>
              <a:t>Data transfer of Reference genome </a:t>
            </a:r>
          </a:p>
          <a:p>
            <a:r>
              <a:rPr lang="en-US" sz="1600" dirty="0" smtClean="0"/>
              <a:t>index files : HG18 : 130 GB, </a:t>
            </a:r>
            <a:r>
              <a:rPr lang="en-US" sz="1600" dirty="0" err="1" smtClean="0"/>
              <a:t>B.Glumae</a:t>
            </a:r>
            <a:r>
              <a:rPr lang="en-US" sz="1600" dirty="0" smtClean="0"/>
              <a:t> :447 MB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600" dirty="0" smtClean="0"/>
              <a:t>Data transfer of Short read files :  e.g.</a:t>
            </a:r>
          </a:p>
          <a:p>
            <a:r>
              <a:rPr lang="en-US" sz="1600" dirty="0" smtClean="0"/>
              <a:t>9 GB ( about 2 min from local to QB using </a:t>
            </a:r>
            <a:r>
              <a:rPr lang="en-US" sz="1600" dirty="0" err="1" smtClean="0"/>
              <a:t>GridFTP</a:t>
            </a:r>
            <a:r>
              <a:rPr lang="en-US" sz="1600" dirty="0" smtClean="0"/>
              <a:t>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69562"/>
              </p:ext>
            </p:extLst>
          </p:nvPr>
        </p:nvGraphicFramePr>
        <p:xfrm>
          <a:off x="4407262" y="3228852"/>
          <a:ext cx="4633054" cy="1554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344"/>
                <a:gridCol w="1057129"/>
                <a:gridCol w="1486312"/>
                <a:gridCol w="126626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hour)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hours)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hour)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hours)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hours)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839591" y="2880687"/>
            <a:ext cx="2324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429013"/>
            <a:ext cx="85227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Interoperability </a:t>
            </a:r>
            <a:r>
              <a:rPr lang="en-US" sz="1600" dirty="0"/>
              <a:t>between grids and clouds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1600" dirty="0"/>
              <a:t>HPC-HTC 1: EGEE-TG[-NAREGI] / HPC-HTC 2: KEK/NAREGI-TG /HPC-HTC 3: </a:t>
            </a:r>
            <a:r>
              <a:rPr lang="en-US" sz="1600" dirty="0" err="1"/>
              <a:t>ExTENCI</a:t>
            </a:r>
            <a:r>
              <a:rPr lang="en-US" sz="1600" dirty="0"/>
              <a:t> [TG-OSG] /HPC-HPC 1: TG-DEISA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1600" dirty="0"/>
              <a:t>GANGA/DIANE </a:t>
            </a:r>
            <a:r>
              <a:rPr lang="en-US" sz="1600" dirty="0" smtClean="0"/>
              <a:t>integration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529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 typeface="Arial" charset="0"/>
              <a:buNone/>
            </a:pPr>
            <a:r>
              <a:rPr lang="en-US" sz="24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buFont typeface="Arial" charset="0"/>
              <a:buNone/>
            </a:pPr>
            <a:r>
              <a:rPr lang="en-US" sz="24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4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SAGA D&amp;D: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Hartmut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Kaiser, Ole Weidner, Andre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Merzky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Joohyun Kim, Lukasz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Lacinski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João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Abecasis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Chris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Bety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Rodriguez-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Milla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SAGA Users: Andre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Luckow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Yaakoub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el-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Khamra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Kate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Stamou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Cybertools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Abhinav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Thota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Jeff, N. Kim),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Owain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Kenway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Google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SoC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: Michael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Saurabh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Sehgal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Miklos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Erdelyi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Watase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(KEK)</a:t>
            </a: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Parashar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Omer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Rana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Jon </a:t>
            </a:r>
            <a:r>
              <a:rPr lang="en-US" sz="2000" dirty="0" err="1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  <a:endParaRPr lang="en-US" sz="20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r>
              <a:rPr lang="en-US" sz="24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buNone/>
            </a:pPr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(LBRN)</a:t>
            </a:r>
            <a:endParaRPr lang="en-US" sz="2000" b="1" dirty="0" smtClean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endParaRPr lang="en-US" sz="20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1382" y="1871053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08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264045"/>
            <a:ext cx="8798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E. R. </a:t>
            </a:r>
            <a:r>
              <a:rPr lang="en-US" sz="1600" dirty="0" err="1" smtClean="0"/>
              <a:t>Mardis</a:t>
            </a:r>
            <a:r>
              <a:rPr lang="en-US" sz="1600" dirty="0" smtClean="0"/>
              <a:t>, The impact of next-generation sequencing technology on genetics, Trends in Genetics, 24, 133 (2008)</a:t>
            </a:r>
            <a:endParaRPr lang="en-US" sz="1600" dirty="0"/>
          </a:p>
        </p:txBody>
      </p:sp>
      <p:pic>
        <p:nvPicPr>
          <p:cNvPr id="10" name="Picture 9" descr="illumi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9" y="1889078"/>
            <a:ext cx="5336914" cy="4173572"/>
          </a:xfrm>
          <a:prstGeom prst="rect">
            <a:avLst/>
          </a:prstGeom>
        </p:spPr>
      </p:pic>
      <p:pic>
        <p:nvPicPr>
          <p:cNvPr id="11" name="Picture 10" descr="NGS-comp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9" y="2147702"/>
            <a:ext cx="8280400" cy="20447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908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200" y="1956302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3467826" y="5830249"/>
            <a:ext cx="546632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Excavating the Functional Landscape of Bacterial Cells”</a:t>
            </a:r>
          </a:p>
          <a:p>
            <a:r>
              <a:rPr lang="en-US" sz="1400" b="1" dirty="0" smtClean="0"/>
              <a:t>Howard Ochman and Rahul Raghavan, Science, 27 Nov. 2009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31" y="2391303"/>
            <a:ext cx="6699636" cy="322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Dynamic gene expression and regulation mechanism (cell development and differentiation) : infection, immune response, cancer, epigenetics, gene localization, other diseases, ….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462" y="4718149"/>
            <a:ext cx="5247903" cy="2139851"/>
          </a:xfrm>
          <a:prstGeom prst="rightArrow">
            <a:avLst>
              <a:gd name="adj1" fmla="val 50000"/>
              <a:gd name="adj2" fmla="val 48808"/>
            </a:avLst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Dynamic gene expression and regulation </a:t>
            </a:r>
            <a:r>
              <a:rPr lang="en-US" sz="1600" dirty="0" smtClean="0"/>
              <a:t>mechanism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(cell development and differentiation) : infection</a:t>
            </a:r>
            <a:r>
              <a:rPr lang="en-US" sz="1600" dirty="0" smtClean="0"/>
              <a:t>,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immune response, cancer, epigenetics, gene localization, </a:t>
            </a:r>
            <a:r>
              <a:rPr lang="en-US" sz="1600" dirty="0" smtClean="0"/>
              <a:t>other </a:t>
            </a:r>
            <a:r>
              <a:rPr lang="en-US" sz="1600" dirty="0"/>
              <a:t>diseases, ….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72342" y="5414751"/>
            <a:ext cx="3361809" cy="707886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Black"/>
                <a:cs typeface="Arial Black"/>
              </a:rPr>
              <a:t>Need </a:t>
            </a:r>
            <a:r>
              <a:rPr lang="en-US" sz="2000" dirty="0" smtClean="0">
                <a:solidFill>
                  <a:srgbClr val="FF0000"/>
                </a:solidFill>
                <a:latin typeface="Arial Black"/>
                <a:cs typeface="Arial Black"/>
              </a:rPr>
              <a:t>for Data- Intensive Computing</a:t>
            </a:r>
            <a:endParaRPr lang="en-US" sz="20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08414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9550" y="2512921"/>
            <a:ext cx="8777682" cy="4345079"/>
            <a:chOff x="123625" y="1591320"/>
            <a:chExt cx="8965755" cy="5533448"/>
          </a:xfrm>
        </p:grpSpPr>
        <p:sp>
          <p:nvSpPr>
            <p:cNvPr id="8" name="Rounded Rectangle 7"/>
            <p:cNvSpPr/>
            <p:nvPr/>
          </p:nvSpPr>
          <p:spPr>
            <a:xfrm>
              <a:off x="3229108" y="1591320"/>
              <a:ext cx="3244272" cy="58437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WGS, CHIP-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, RNA-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: Billions Short Reads</a:t>
              </a:r>
              <a:endParaRPr lang="en-US" kern="12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055322" y="2861148"/>
              <a:ext cx="1764459" cy="67428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Mapping</a:t>
              </a:r>
              <a:endParaRPr lang="en-US" kern="12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946829" y="2903269"/>
              <a:ext cx="1764459" cy="67428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De Novo Assembly</a:t>
              </a:r>
              <a:endParaRPr lang="en-US" kern="12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757170" y="4321479"/>
              <a:ext cx="2061022" cy="154236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Gene Finding/Identification 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Coding Gene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Non-coding RNA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Motif Finding</a:t>
              </a:r>
              <a:endParaRPr lang="en-US" sz="1400" kern="12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3625" y="4321479"/>
              <a:ext cx="2525524" cy="146368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Genome Variation: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SNP, </a:t>
              </a:r>
              <a:r>
                <a:rPr lang="en-US" sz="1400" kern="1200" dirty="0" err="1" smtClean="0"/>
                <a:t>InDel</a:t>
              </a:r>
              <a:r>
                <a:rPr lang="en-US" sz="1400" kern="1200" dirty="0" smtClean="0"/>
                <a:t>, CNV 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Comparative Genomics, Epigenetics</a:t>
              </a:r>
              <a:endParaRPr lang="en-US" sz="1400" kern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218982" y="4405750"/>
              <a:ext cx="1757816" cy="145809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err="1" smtClean="0"/>
                <a:t>Transcriptome</a:t>
              </a:r>
              <a:r>
                <a:rPr lang="en-US" kern="1200" dirty="0" smtClean="0"/>
                <a:t> Analysis </a:t>
              </a:r>
            </a:p>
            <a:p>
              <a:pPr algn="ctr"/>
              <a:r>
                <a:rPr lang="en-US" kern="1200" dirty="0" smtClean="0"/>
                <a:t>(RNA-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, </a:t>
              </a:r>
              <a:r>
                <a:rPr lang="en-US" kern="1200" dirty="0" err="1" smtClean="0"/>
                <a:t>ChIP-seq</a:t>
              </a:r>
              <a:r>
                <a:rPr lang="en-US" kern="1200" dirty="0" smtClean="0"/>
                <a:t>)</a:t>
              </a:r>
              <a:endParaRPr lang="en-US" kern="12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004107" y="4365447"/>
              <a:ext cx="1085273" cy="145809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Exome Analysis</a:t>
              </a:r>
              <a:endParaRPr lang="en-US" kern="12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946829" y="4365447"/>
              <a:ext cx="1179986" cy="145809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Analysis (WGS)</a:t>
              </a:r>
              <a:endParaRPr lang="en-US" kern="1200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5400000">
              <a:off x="4613297" y="2559693"/>
              <a:ext cx="546701" cy="1588"/>
            </a:xfrm>
            <a:prstGeom prst="line">
              <a:avLst/>
            </a:prstGeom>
            <a:ln w="82550">
              <a:solidFill>
                <a:srgbClr val="008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4590754" y="3956922"/>
              <a:ext cx="546701" cy="1588"/>
            </a:xfrm>
            <a:prstGeom prst="line">
              <a:avLst/>
            </a:prstGeom>
            <a:ln w="82550">
              <a:solidFill>
                <a:srgbClr val="008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23625" y="6331863"/>
              <a:ext cx="8965755" cy="792905"/>
            </a:xfrm>
            <a:prstGeom prst="rect">
              <a:avLst/>
            </a:prstGeom>
            <a:solidFill>
              <a:schemeClr val="accent6">
                <a:alpha val="89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kern="1200" dirty="0" smtClean="0"/>
                <a:t>Functional Annotation, Pathway Analysis – Cell Development &amp; Differentiation, Host-Pathogen interaction, Biomedical research </a:t>
              </a:r>
              <a:endParaRPr lang="en-US" sz="1600" kern="1200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 rot="5400000">
              <a:off x="4616716" y="6057719"/>
              <a:ext cx="546701" cy="1588"/>
            </a:xfrm>
            <a:prstGeom prst="line">
              <a:avLst/>
            </a:prstGeom>
            <a:ln w="825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/>
          <p:cNvSpPr txBox="1">
            <a:spLocks/>
          </p:cNvSpPr>
          <p:nvPr/>
        </p:nvSpPr>
        <p:spPr>
          <a:xfrm>
            <a:off x="308880" y="1936172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45013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4256267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(Microbial System)</a:t>
            </a:r>
            <a:endParaRPr lang="en-US" sz="2000" kern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62708" y="2523067"/>
            <a:ext cx="8668559" cy="3923626"/>
            <a:chOff x="226625" y="1112832"/>
            <a:chExt cx="9038471" cy="5559611"/>
          </a:xfrm>
        </p:grpSpPr>
        <p:sp>
          <p:nvSpPr>
            <p:cNvPr id="22" name="Round Diagonal Corner Rectangle 21"/>
            <p:cNvSpPr/>
            <p:nvPr/>
          </p:nvSpPr>
          <p:spPr>
            <a:xfrm>
              <a:off x="3136759" y="1112832"/>
              <a:ext cx="3247685" cy="68957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NGS Sequencing Data</a:t>
              </a:r>
            </a:p>
            <a:p>
              <a:pPr algn="ctr"/>
              <a:r>
                <a:rPr lang="en-US" kern="1200" dirty="0" smtClean="0"/>
                <a:t>(WGS/RNA-</a:t>
              </a:r>
              <a:r>
                <a:rPr lang="en-US" kern="1200" dirty="0" err="1" smtClean="0"/>
                <a:t>seq/CHIP-seq</a:t>
              </a:r>
              <a:r>
                <a:rPr lang="en-US" kern="1200" dirty="0" smtClean="0"/>
                <a:t>)</a:t>
              </a:r>
              <a:endParaRPr lang="en-US" kern="1200" dirty="0"/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293340" y="2594343"/>
              <a:ext cx="2590457" cy="68275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Sequence</a:t>
              </a:r>
              <a:endParaRPr lang="en-US" kern="1200" dirty="0"/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330138" y="4125859"/>
              <a:ext cx="2553659" cy="54399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Annotated Genes</a:t>
              </a: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1881378" y="5901288"/>
              <a:ext cx="2004838" cy="771155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Structure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2376042" y="1802401"/>
              <a:ext cx="1111920" cy="690201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1071056" y="3667164"/>
              <a:ext cx="780144" cy="1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61130" y="4669858"/>
              <a:ext cx="1233053" cy="11560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 Diagonal Corner Rectangle 28"/>
            <p:cNvSpPr/>
            <p:nvPr/>
          </p:nvSpPr>
          <p:spPr>
            <a:xfrm>
              <a:off x="6968938" y="5880483"/>
              <a:ext cx="2004838" cy="79196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Function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886216" y="6313777"/>
              <a:ext cx="3082722" cy="158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 Diagonal Corner Rectangle 30"/>
            <p:cNvSpPr/>
            <p:nvPr/>
          </p:nvSpPr>
          <p:spPr>
            <a:xfrm>
              <a:off x="3487962" y="2623240"/>
              <a:ext cx="2590457" cy="653853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err="1" smtClean="0"/>
                <a:t>Transcriptome</a:t>
              </a:r>
              <a:r>
                <a:rPr lang="en-US" kern="1200" dirty="0" smtClean="0"/>
                <a:t> Sequences</a:t>
              </a:r>
              <a:endParaRPr lang="en-US" kern="12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0800000" flipV="1">
              <a:off x="3593409" y="4669858"/>
              <a:ext cx="1188992" cy="115600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 Diagonal Corner Rectangle 32"/>
            <p:cNvSpPr/>
            <p:nvPr/>
          </p:nvSpPr>
          <p:spPr>
            <a:xfrm>
              <a:off x="3593407" y="4180479"/>
              <a:ext cx="2590457" cy="48937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Identified Genes</a:t>
              </a:r>
              <a:endParaRPr lang="en-US" kern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76041" y="5108004"/>
              <a:ext cx="4576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Structure Modeling/Structure Database Search</a:t>
              </a:r>
              <a:endParaRPr lang="en-US" kern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6417" y="5838708"/>
              <a:ext cx="24673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Docking/Binding Affinity</a:t>
              </a:r>
              <a:endParaRPr lang="en-US" kern="12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5400000">
              <a:off x="4392551" y="3735217"/>
              <a:ext cx="917837" cy="1588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26625" y="3431724"/>
              <a:ext cx="9038471" cy="47971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kern="1200" dirty="0" smtClean="0"/>
                <a:t>Coding Gene Finding/ncRNA Finding/DNA motif Finding/Gene Annotation/variation</a:t>
              </a:r>
              <a:endParaRPr lang="en-US" sz="1600" kern="12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6200000" flipH="1">
              <a:off x="4386430" y="2109872"/>
              <a:ext cx="791942" cy="234794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51360" y="1938606"/>
              <a:ext cx="19993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Assembly/Mapping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447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133" y="1868440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34" y="2359625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7165" y="6094581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8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sciences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High-throughput DNA sequencing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Data-intensive computation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Driving paradigm shift in computational biology touting the importance of distributed parallel execution </a:t>
            </a:r>
            <a:endParaRPr lang="en-US"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2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776941" y="31675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1123574" y="317052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1485148" y="317351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1831781" y="319144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2178414" y="319443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624541" y="33199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1004044" y="3343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398489" y="33468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1760063" y="331695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2133590" y="3346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478117" y="348129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839691" y="3496253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1234136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/>
          <p:cNvSpPr/>
          <p:nvPr/>
        </p:nvSpPr>
        <p:spPr>
          <a:xfrm>
            <a:off x="1595710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1996134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3185457" y="2029018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30707" y="1954313"/>
            <a:ext cx="5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NGS Data of a genome sequence (e.g. chromosome)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581208" y="2390629"/>
            <a:ext cx="2029003" cy="639488"/>
            <a:chOff x="630517" y="3319930"/>
            <a:chExt cx="2029003" cy="639488"/>
          </a:xfrm>
        </p:grpSpPr>
        <p:sp>
          <p:nvSpPr>
            <p:cNvPr id="25" name="Cube 24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6636" y="3836953"/>
            <a:ext cx="2029003" cy="639488"/>
            <a:chOff x="630517" y="3319930"/>
            <a:chExt cx="2029003" cy="639488"/>
          </a:xfrm>
        </p:grpSpPr>
        <p:sp>
          <p:nvSpPr>
            <p:cNvPr id="42" name="Cube 41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621152" y="2843831"/>
            <a:ext cx="6609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Chromosomes  : Genomic Structure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sets of </a:t>
            </a:r>
            <a:r>
              <a:rPr lang="en-US" sz="1600" dirty="0" err="1" smtClean="0"/>
              <a:t>transcriptomes</a:t>
            </a:r>
            <a:r>
              <a:rPr lang="en-US" sz="1600" dirty="0" smtClean="0"/>
              <a:t> : Gene Expression/Regulation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individuals</a:t>
            </a:r>
            <a:r>
              <a:rPr lang="en-US" sz="1600" dirty="0"/>
              <a:t> </a:t>
            </a:r>
            <a:r>
              <a:rPr lang="en-US" sz="1600" dirty="0" smtClean="0"/>
              <a:t>(or strains) : Genome Variation/Association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species : Comparative Genomics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And so on (e.g. search public databases with BLAST)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821766" y="5677647"/>
            <a:ext cx="1743621" cy="298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39691" y="5065059"/>
            <a:ext cx="953244" cy="64247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72563" y="4751294"/>
            <a:ext cx="7469" cy="9412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647326" y="5558118"/>
            <a:ext cx="5057795" cy="7078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dirty="0" smtClean="0"/>
              <a:t>Task Level Concurrency</a:t>
            </a:r>
            <a:endParaRPr lang="en-US" sz="4000" dirty="0"/>
          </a:p>
        </p:txBody>
      </p:sp>
      <p:sp>
        <p:nvSpPr>
          <p:cNvPr id="21" name="Rectangle 20"/>
          <p:cNvSpPr/>
          <p:nvPr/>
        </p:nvSpPr>
        <p:spPr>
          <a:xfrm>
            <a:off x="453683" y="95530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Distributed Computing: Solution or Complexity?</a:t>
            </a:r>
          </a:p>
        </p:txBody>
      </p:sp>
    </p:spTree>
    <p:extLst>
      <p:ext uri="{BB962C8B-B14F-4D97-AF65-F5344CB8AC3E}">
        <p14:creationId xmlns:p14="http://schemas.microsoft.com/office/powerpoint/2010/main" val="243747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9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saga_theme.thmx</Template>
  <TotalTime>8085</TotalTime>
  <Words>2479</Words>
  <Application>Microsoft Macintosh PowerPoint</Application>
  <PresentationFormat>On-screen Show (4:3)</PresentationFormat>
  <Paragraphs>415</Paragraphs>
  <Slides>28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saga_theme</vt:lpstr>
      <vt:lpstr>Nouvelle présentation</vt:lpstr>
      <vt:lpstr>1_Perspective</vt:lpstr>
      <vt:lpstr>2_Perspective</vt:lpstr>
      <vt:lpstr>4_Perspective</vt:lpstr>
      <vt:lpstr>1_saga_theme</vt:lpstr>
      <vt:lpstr>1_Nouvelle présentation</vt:lpstr>
      <vt:lpstr>3_Perspective</vt:lpstr>
      <vt:lpstr>5_Perspective</vt:lpstr>
      <vt:lpstr>6_Perspective</vt:lpstr>
      <vt:lpstr>2_saga_theme</vt:lpstr>
      <vt:lpstr>2_Nouvelle présentation</vt:lpstr>
      <vt:lpstr>7_Perspective</vt:lpstr>
      <vt:lpstr>8_Perspective</vt:lpstr>
      <vt:lpstr>9_Perspective</vt:lpstr>
      <vt:lpstr>   Joohyun Kim, Sharath Maddineni, Shantenu Jha Center for Computation and Technology (CCT) Louisiana State University 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PowerPoint Presentation</vt:lpstr>
      <vt:lpstr>Distributed Computing: Solution or Complexity?</vt:lpstr>
      <vt:lpstr>Distributed Computing : Solution or Another Complexity?</vt:lpstr>
      <vt:lpstr>DARE Framework: Built upon SAGA-based Pilot-Job (BigJob)</vt:lpstr>
      <vt:lpstr>DARE Framework: Built upon SAGA-BigJob</vt:lpstr>
      <vt:lpstr>DARE Framework: SAGA-based Solution</vt:lpstr>
      <vt:lpstr>DARE Framework: SAGA-based Solution</vt:lpstr>
      <vt:lpstr>DARE Framework: SAGA-based Solution</vt:lpstr>
      <vt:lpstr>DARE Framework: SAGA-based Solution</vt:lpstr>
      <vt:lpstr>DARE Framework: Built upon SAGA-BigJob</vt:lpstr>
      <vt:lpstr> DARE Framework: Built upon SAGA-BigJob </vt:lpstr>
      <vt:lpstr>DARE Framework: Built upon SAGA-BigJob</vt:lpstr>
      <vt:lpstr>DARE Framework: Built upon SAGA-BigJob</vt:lpstr>
      <vt:lpstr>DARE Framework: Built upon SAGA-BigJob</vt:lpstr>
      <vt:lpstr>DARE-NGS: Mapping to Scalable Distributed HPC resources</vt:lpstr>
      <vt:lpstr>DARE-NGS: Mapping to Scalable Distributed HPC resources</vt:lpstr>
      <vt:lpstr>DARE-NGS: Mapping to Scalable Distributed HPC resources</vt:lpstr>
      <vt:lpstr>DARE-NGS: Mapping to Scalable Distributed HPC resources</vt:lpstr>
      <vt:lpstr>DARE-NGS : Mapping on Scalable Distributed HPC resources</vt:lpstr>
      <vt:lpstr>Acknowledgements</vt:lpstr>
    </vt:vector>
  </TitlesOfParts>
  <Company>LSU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Joohyun Kim</cp:lastModifiedBy>
  <cp:revision>132</cp:revision>
  <dcterms:created xsi:type="dcterms:W3CDTF">2011-04-14T08:15:03Z</dcterms:created>
  <dcterms:modified xsi:type="dcterms:W3CDTF">2011-04-14T14:54:51Z</dcterms:modified>
</cp:coreProperties>
</file>